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78" r:id="rId7"/>
    <p:sldId id="261" r:id="rId8"/>
    <p:sldId id="277" r:id="rId9"/>
    <p:sldId id="262" r:id="rId10"/>
    <p:sldId id="271" r:id="rId11"/>
    <p:sldId id="263" r:id="rId12"/>
    <p:sldId id="272" r:id="rId13"/>
    <p:sldId id="264" r:id="rId14"/>
    <p:sldId id="270" r:id="rId15"/>
    <p:sldId id="274" r:id="rId16"/>
    <p:sldId id="265" r:id="rId17"/>
    <p:sldId id="266" r:id="rId18"/>
    <p:sldId id="273" r:id="rId19"/>
    <p:sldId id="267" r:id="rId20"/>
    <p:sldId id="268" r:id="rId21"/>
    <p:sldId id="269" r:id="rId22"/>
    <p:sldId id="275" r:id="rId23"/>
    <p:sldId id="276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5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8F6DA-18B2-4449-8690-910927008446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0B41E-6FCB-AA4F-8CB0-AFAD2EBDC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17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392555-3813-D64A-AA40-EFA43D340A5E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3F2B98-3C53-224C-858E-C5BDF071A1D4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846534-867F-BF4A-8E29-504CAD77797A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7CA967-592C-A64E-B303-9B5DC801FC48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F6F2F1-85E8-6149-AF8C-CBA0537D316C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45D249-628A-214C-9870-1F5DA19E885A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8DE37-B641-044A-8D84-28ACF087628F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6C275F-D51C-1643-8D5F-2FAC7162345A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8B914E-C391-DF4B-B3B8-AF72444E2418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4769BA-147D-B041-837E-3382A4795804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8AE265-74BF-D14F-B904-A63CEF6AEF07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C7C4DA-6113-1740-BD94-F83903F488FB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97CC0D1-BB4E-1D42-8687-AA01CF728B42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E91C1C6-DEEB-FA48-AB53-1FFB5F8958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Alternative Energy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403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Hydroelectric</a:t>
            </a:r>
            <a:endParaRPr lang="en-US" dirty="0" smtClean="0">
              <a:cs typeface="+mj-cs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809" y="2074862"/>
            <a:ext cx="6396038" cy="478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798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0" y="228600"/>
            <a:ext cx="7696200" cy="5105400"/>
          </a:xfrm>
        </p:spPr>
        <p:txBody>
          <a:bodyPr/>
          <a:lstStyle/>
          <a:p>
            <a:pPr lvl="1" eaLnBrk="1" hangingPunct="1">
              <a:buFont typeface="Wingdings" charset="0"/>
              <a:buChar char="§"/>
              <a:defRPr/>
            </a:pPr>
            <a:r>
              <a:rPr lang="en-US" u="sng" dirty="0" smtClean="0"/>
              <a:t>Geothermal</a:t>
            </a:r>
            <a:r>
              <a:rPr lang="en-US" dirty="0" smtClean="0"/>
              <a:t> – </a:t>
            </a:r>
            <a:r>
              <a:rPr lang="en-US" b="1" dirty="0" smtClean="0"/>
              <a:t>using earths heat to produce steam, which turns a turbine = electricity</a:t>
            </a:r>
            <a:endParaRPr lang="en-US" u="sng" dirty="0" smtClean="0"/>
          </a:p>
          <a:p>
            <a:pPr lvl="2" eaLnBrk="1" hangingPunct="1">
              <a:defRPr/>
            </a:pPr>
            <a:r>
              <a:rPr lang="en-US" u="sng" dirty="0" smtClean="0"/>
              <a:t>Advantages</a:t>
            </a:r>
            <a:r>
              <a:rPr lang="en-US" dirty="0" smtClean="0"/>
              <a:t>:</a:t>
            </a:r>
            <a:endParaRPr lang="en-US" b="1" dirty="0" smtClean="0"/>
          </a:p>
          <a:p>
            <a:pPr lvl="3" eaLnBrk="1" hangingPunct="1">
              <a:defRPr/>
            </a:pPr>
            <a:r>
              <a:rPr lang="en-US" b="1" dirty="0" smtClean="0"/>
              <a:t>few greenhouse gas emissions</a:t>
            </a:r>
          </a:p>
          <a:p>
            <a:pPr lvl="3" eaLnBrk="1" hangingPunct="1">
              <a:defRPr/>
            </a:pPr>
            <a:r>
              <a:rPr lang="en-US" b="1" dirty="0" smtClean="0"/>
              <a:t>No fuel needed (renewable)</a:t>
            </a:r>
          </a:p>
          <a:p>
            <a:pPr lvl="3" eaLnBrk="1" hangingPunct="1">
              <a:defRPr/>
            </a:pPr>
            <a:r>
              <a:rPr lang="en-US" b="1" dirty="0" smtClean="0"/>
              <a:t>After installation = free</a:t>
            </a:r>
          </a:p>
          <a:p>
            <a:pPr lvl="3" eaLnBrk="1" hangingPunct="1">
              <a:defRPr/>
            </a:pPr>
            <a:r>
              <a:rPr lang="en-US" b="1" dirty="0" smtClean="0"/>
              <a:t>Small power stations</a:t>
            </a:r>
            <a:endParaRPr lang="en-US" u="sng" dirty="0" smtClean="0"/>
          </a:p>
          <a:p>
            <a:pPr lvl="2" eaLnBrk="1" hangingPunct="1">
              <a:defRPr/>
            </a:pPr>
            <a:r>
              <a:rPr lang="en-US" u="sng" dirty="0" smtClean="0"/>
              <a:t>Disadvantages</a:t>
            </a:r>
            <a:r>
              <a:rPr lang="en-US" dirty="0" smtClean="0"/>
              <a:t>:</a:t>
            </a:r>
            <a:endParaRPr lang="en-US" b="1" dirty="0" smtClean="0"/>
          </a:p>
          <a:p>
            <a:pPr lvl="3" eaLnBrk="1" hangingPunct="1">
              <a:defRPr/>
            </a:pPr>
            <a:r>
              <a:rPr lang="en-US" b="1" dirty="0" smtClean="0"/>
              <a:t>Limited locations</a:t>
            </a:r>
          </a:p>
          <a:p>
            <a:pPr lvl="3" eaLnBrk="1" hangingPunct="1">
              <a:defRPr/>
            </a:pPr>
            <a:r>
              <a:rPr lang="en-US" b="1" dirty="0" smtClean="0"/>
              <a:t>Location may cool off</a:t>
            </a:r>
          </a:p>
          <a:p>
            <a:pPr lvl="3" eaLnBrk="1" hangingPunct="1">
              <a:defRPr/>
            </a:pPr>
            <a:r>
              <a:rPr lang="en-US" b="1" dirty="0" smtClean="0"/>
              <a:t>Still produces some greenhouse gasses</a:t>
            </a:r>
            <a:endParaRPr lang="en-US" u="sng" dirty="0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1066800"/>
            <a:ext cx="3279775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5" y="4191000"/>
            <a:ext cx="2009775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494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5715000" cy="531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609975"/>
            <a:ext cx="48768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9337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Ground Source Geothermal</a:t>
            </a:r>
            <a:r>
              <a:rPr lang="en-US" dirty="0" smtClean="0">
                <a:cs typeface="+mn-cs"/>
              </a:rPr>
              <a:t> – </a:t>
            </a:r>
            <a:endParaRPr lang="en-US" dirty="0" smtClean="0"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using </a:t>
            </a:r>
            <a:r>
              <a:rPr lang="en-US" dirty="0" smtClean="0">
                <a:cs typeface="+mn-cs"/>
              </a:rPr>
              <a:t>the constant temperatures of the ground to heat or cool your house.</a:t>
            </a:r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92425"/>
            <a:ext cx="4800600" cy="396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524000"/>
            <a:ext cx="34290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53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295775"/>
            <a:ext cx="2857500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867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304800"/>
            <a:ext cx="7543800" cy="5791200"/>
          </a:xfrm>
        </p:spPr>
        <p:txBody>
          <a:bodyPr/>
          <a:lstStyle/>
          <a:p>
            <a:pPr lvl="1" eaLnBrk="1" hangingPunct="1">
              <a:defRPr/>
            </a:pPr>
            <a:r>
              <a:rPr lang="en-US" u="sng" smtClean="0"/>
              <a:t>Wave</a:t>
            </a:r>
            <a:r>
              <a:rPr lang="en-US" smtClean="0"/>
              <a:t> – </a:t>
            </a:r>
            <a:r>
              <a:rPr lang="en-US" b="1" smtClean="0"/>
              <a:t>using up and down motion of waves to create electricity</a:t>
            </a:r>
          </a:p>
          <a:p>
            <a:pPr lvl="2" eaLnBrk="1" hangingPunct="1">
              <a:defRPr/>
            </a:pPr>
            <a:r>
              <a:rPr lang="en-US" b="1" smtClean="0"/>
              <a:t>How are waves created?</a:t>
            </a:r>
          </a:p>
          <a:p>
            <a:pPr lvl="3" eaLnBrk="1" hangingPunct="1">
              <a:defRPr/>
            </a:pPr>
            <a:r>
              <a:rPr lang="en-US" b="1" smtClean="0"/>
              <a:t>Created by the wind</a:t>
            </a:r>
            <a:endParaRPr lang="en-US" u="sng" smtClean="0"/>
          </a:p>
          <a:p>
            <a:pPr lvl="2" eaLnBrk="1" hangingPunct="1">
              <a:defRPr/>
            </a:pPr>
            <a:r>
              <a:rPr lang="en-US" u="sng" smtClean="0"/>
              <a:t>Advantages</a:t>
            </a:r>
            <a:r>
              <a:rPr lang="en-US" smtClean="0"/>
              <a:t>:</a:t>
            </a:r>
            <a:endParaRPr lang="en-US" b="1" smtClean="0"/>
          </a:p>
          <a:p>
            <a:pPr lvl="3" eaLnBrk="1" hangingPunct="1">
              <a:defRPr/>
            </a:pPr>
            <a:r>
              <a:rPr lang="en-US" b="1" smtClean="0"/>
              <a:t>Renewable</a:t>
            </a:r>
          </a:p>
          <a:p>
            <a:pPr lvl="3" eaLnBrk="1" hangingPunct="1">
              <a:defRPr/>
            </a:pPr>
            <a:r>
              <a:rPr lang="en-US" b="1" smtClean="0"/>
              <a:t>No emissions</a:t>
            </a:r>
          </a:p>
          <a:p>
            <a:pPr lvl="3" eaLnBrk="1" hangingPunct="1">
              <a:defRPr/>
            </a:pPr>
            <a:r>
              <a:rPr lang="en-US" b="1" smtClean="0"/>
              <a:t>Fairly high energy potential</a:t>
            </a:r>
            <a:endParaRPr lang="en-US" u="sng" smtClean="0"/>
          </a:p>
          <a:p>
            <a:pPr lvl="2" eaLnBrk="1" hangingPunct="1">
              <a:defRPr/>
            </a:pPr>
            <a:r>
              <a:rPr lang="en-US" u="sng" smtClean="0"/>
              <a:t>Disadvantages</a:t>
            </a:r>
            <a:r>
              <a:rPr lang="en-US" smtClean="0"/>
              <a:t>:</a:t>
            </a:r>
            <a:endParaRPr lang="en-US" b="1" smtClean="0"/>
          </a:p>
          <a:p>
            <a:pPr lvl="3" eaLnBrk="1" hangingPunct="1">
              <a:defRPr/>
            </a:pPr>
            <a:r>
              <a:rPr lang="en-US" b="1" smtClean="0"/>
              <a:t>Need large waves</a:t>
            </a:r>
          </a:p>
          <a:p>
            <a:pPr lvl="3" eaLnBrk="1" hangingPunct="1">
              <a:defRPr/>
            </a:pPr>
            <a:r>
              <a:rPr lang="en-US" b="1" smtClean="0"/>
              <a:t>Must survive storms / salt water (cost)</a:t>
            </a:r>
          </a:p>
          <a:p>
            <a:pPr lvl="3" eaLnBrk="1" hangingPunct="1">
              <a:defRPr/>
            </a:pPr>
            <a:r>
              <a:rPr lang="en-US" b="1" smtClean="0"/>
              <a:t>Disrupt ecosystem</a:t>
            </a:r>
          </a:p>
          <a:p>
            <a:pPr lvl="3" eaLnBrk="1" hangingPunct="1">
              <a:defRPr/>
            </a:pPr>
            <a:r>
              <a:rPr lang="en-US" b="1" smtClean="0"/>
              <a:t>Eye – sore</a:t>
            </a:r>
          </a:p>
          <a:p>
            <a:pPr lvl="3" eaLnBrk="1" hangingPunct="1">
              <a:defRPr/>
            </a:pPr>
            <a:r>
              <a:rPr lang="en-US" b="1" smtClean="0"/>
              <a:t>Can be noisy</a:t>
            </a:r>
          </a:p>
          <a:p>
            <a:pPr lvl="3" eaLnBrk="1" hangingPunct="1">
              <a:defRPr/>
            </a:pPr>
            <a:endParaRPr lang="en-US" b="1" smtClean="0"/>
          </a:p>
          <a:p>
            <a:pPr lvl="3" eaLnBrk="1" hangingPunct="1">
              <a:defRPr/>
            </a:pPr>
            <a:endParaRPr lang="en-US" b="1" smtClean="0"/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206875"/>
            <a:ext cx="3962400" cy="265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779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4953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70288"/>
            <a:ext cx="4267200" cy="328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0"/>
            <a:ext cx="3505200" cy="273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2608263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267200"/>
            <a:ext cx="2286000" cy="20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6676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"/>
            <a:ext cx="6477000" cy="63246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u="sng" dirty="0" smtClean="0"/>
              <a:t>Nuclear</a:t>
            </a:r>
            <a:r>
              <a:rPr lang="en-US" dirty="0" smtClean="0"/>
              <a:t> – </a:t>
            </a:r>
            <a:endParaRPr lang="en-US" dirty="0" smtClean="0"/>
          </a:p>
          <a:p>
            <a:pPr lvl="2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b="1" dirty="0" smtClean="0"/>
              <a:t>splitting </a:t>
            </a:r>
            <a:r>
              <a:rPr lang="en-US" b="1" dirty="0" smtClean="0"/>
              <a:t>of uranium atom to produce heat </a:t>
            </a:r>
            <a:r>
              <a:rPr lang="en-US" b="1" dirty="0" smtClean="0">
                <a:sym typeface="Wingdings" charset="0"/>
              </a:rPr>
              <a:t></a:t>
            </a:r>
            <a:r>
              <a:rPr lang="en-US" b="1" dirty="0" smtClean="0"/>
              <a:t> boils water </a:t>
            </a:r>
            <a:r>
              <a:rPr lang="en-US" b="1" dirty="0" smtClean="0">
                <a:sym typeface="Wingdings" charset="0"/>
              </a:rPr>
              <a:t></a:t>
            </a:r>
            <a:r>
              <a:rPr lang="en-US" b="1" dirty="0" smtClean="0"/>
              <a:t> turns turbines </a:t>
            </a:r>
            <a:r>
              <a:rPr lang="en-US" b="1" dirty="0" smtClean="0">
                <a:sym typeface="Wingdings" charset="0"/>
              </a:rPr>
              <a:t></a:t>
            </a:r>
            <a:r>
              <a:rPr lang="en-US" b="1" dirty="0" smtClean="0"/>
              <a:t> turns generator = </a:t>
            </a:r>
            <a:r>
              <a:rPr lang="en-US" b="1" dirty="0" smtClean="0"/>
              <a:t>electricity</a:t>
            </a:r>
            <a:endParaRPr lang="en-US" u="sng" dirty="0"/>
          </a:p>
          <a:p>
            <a:pPr lvl="1" eaLnBrk="1" hangingPunct="1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u="sng" dirty="0" smtClean="0"/>
              <a:t>Advantages</a:t>
            </a:r>
            <a:r>
              <a:rPr lang="en-US" dirty="0" smtClean="0"/>
              <a:t>:</a:t>
            </a:r>
            <a:endParaRPr lang="en-US" b="1" dirty="0"/>
          </a:p>
          <a:p>
            <a:pPr lvl="2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b="1" dirty="0" smtClean="0"/>
              <a:t>No emissions</a:t>
            </a:r>
          </a:p>
          <a:p>
            <a:pPr lvl="2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b="1" dirty="0" smtClean="0"/>
              <a:t>Very </a:t>
            </a:r>
            <a:r>
              <a:rPr lang="en-US" b="1" dirty="0" smtClean="0"/>
              <a:t>efficient energy </a:t>
            </a:r>
            <a:r>
              <a:rPr lang="en-US" b="1" dirty="0" smtClean="0"/>
              <a:t>production</a:t>
            </a:r>
          </a:p>
          <a:p>
            <a:pPr lvl="2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b="1" dirty="0" smtClean="0"/>
              <a:t>Cost </a:t>
            </a:r>
            <a:r>
              <a:rPr lang="en-US" b="1" dirty="0" smtClean="0"/>
              <a:t>effective (electricity is about the same price as coal</a:t>
            </a:r>
            <a:r>
              <a:rPr lang="en-US" b="1" dirty="0" smtClean="0"/>
              <a:t>)</a:t>
            </a:r>
          </a:p>
          <a:p>
            <a:pPr lvl="1" eaLnBrk="1" hangingPunct="1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u="sng" dirty="0" smtClean="0"/>
              <a:t>Disadvantages</a:t>
            </a:r>
            <a:r>
              <a:rPr lang="en-US" dirty="0" smtClean="0"/>
              <a:t>:</a:t>
            </a:r>
            <a:endParaRPr lang="en-US" b="1" dirty="0"/>
          </a:p>
          <a:p>
            <a:pPr lvl="2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b="1" dirty="0" smtClean="0"/>
              <a:t>Nonrenewable </a:t>
            </a:r>
            <a:r>
              <a:rPr lang="en-US" b="1" dirty="0" smtClean="0"/>
              <a:t>(uranium supply will run out</a:t>
            </a:r>
            <a:r>
              <a:rPr lang="en-US" b="1" dirty="0" smtClean="0"/>
              <a:t>)</a:t>
            </a:r>
          </a:p>
          <a:p>
            <a:pPr lvl="2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b="1" dirty="0" smtClean="0"/>
              <a:t>Radioactive </a:t>
            </a:r>
            <a:r>
              <a:rPr lang="en-US" b="1" dirty="0" smtClean="0"/>
              <a:t>waste (must store for 100</a:t>
            </a:r>
            <a:r>
              <a:rPr lang="ja-JP" altLang="en-US" b="1" dirty="0" smtClean="0">
                <a:latin typeface="Arial"/>
              </a:rPr>
              <a:t>’</a:t>
            </a:r>
            <a:r>
              <a:rPr lang="en-US" b="1" dirty="0" smtClean="0"/>
              <a:t>s of years</a:t>
            </a:r>
            <a:r>
              <a:rPr lang="en-US" b="1" dirty="0" smtClean="0"/>
              <a:t>)</a:t>
            </a:r>
          </a:p>
          <a:p>
            <a:pPr lvl="2">
              <a:lnSpc>
                <a:spcPct val="90000"/>
              </a:lnSpc>
              <a:buFont typeface="Wingdings" charset="0"/>
              <a:buChar char="§"/>
              <a:defRPr/>
            </a:pPr>
            <a:r>
              <a:rPr lang="en-US" b="1" dirty="0" smtClean="0"/>
              <a:t>Possible </a:t>
            </a:r>
            <a:r>
              <a:rPr lang="en-US" b="1" dirty="0" smtClean="0"/>
              <a:t>meltdown spreading radioactivity (like Chernobyl and almost like Three Mile Island, Harrisburg)</a:t>
            </a:r>
            <a:endParaRPr lang="en-US" u="sng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cs typeface="+mn-cs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563" y="4750779"/>
            <a:ext cx="4316487" cy="2107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6070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7588"/>
            <a:ext cx="8458200" cy="412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792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8858250" cy="432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2399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70275"/>
            <a:ext cx="34290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0813"/>
            <a:ext cx="3657600" cy="289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3668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Extra Notes…</a:t>
            </a:r>
          </a:p>
        </p:txBody>
      </p:sp>
      <p:sp>
        <p:nvSpPr>
          <p:cNvPr id="113669" name="Rectangle 5"/>
          <p:cNvSpPr>
            <a:spLocks noGrp="1" noChangeArrowheads="1"/>
          </p:cNvSpPr>
          <p:nvPr>
            <p:ph idx="1"/>
          </p:nvPr>
        </p:nvSpPr>
        <p:spPr>
          <a:xfrm>
            <a:off x="838200" y="12954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Three Mile Island (1979)</a:t>
            </a:r>
          </a:p>
          <a:p>
            <a:pPr lvl="1" eaLnBrk="1" hangingPunct="1">
              <a:defRPr/>
            </a:pPr>
            <a:r>
              <a:rPr lang="en-US" smtClean="0"/>
              <a:t>Located 10 miles from Harrisburg (Middletown, PA)</a:t>
            </a:r>
          </a:p>
          <a:p>
            <a:pPr lvl="1" eaLnBrk="1" hangingPunct="1">
              <a:defRPr/>
            </a:pPr>
            <a:r>
              <a:rPr lang="en-US" smtClean="0"/>
              <a:t>Nuclear power plant that melted down…</a:t>
            </a:r>
          </a:p>
          <a:p>
            <a:pPr lvl="1" eaLnBrk="1" hangingPunct="1">
              <a:defRPr/>
            </a:pPr>
            <a:r>
              <a:rPr lang="en-US" smtClean="0"/>
              <a:t>…but NO explosion spreading the radioactive materials</a:t>
            </a: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363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3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36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36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5344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j-cs"/>
              </a:rPr>
              <a:t>Alternative Energy Sources</a:t>
            </a:r>
            <a:endParaRPr lang="en-US" dirty="0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0"/>
            <a:ext cx="7543800" cy="4648200"/>
          </a:xfrm>
        </p:spPr>
        <p:txBody>
          <a:bodyPr>
            <a:normAutofit/>
          </a:bodyPr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cs typeface="+mn-cs"/>
              </a:rPr>
              <a:t>Solar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cs typeface="+mn-cs"/>
              </a:rPr>
              <a:t>Wind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cs typeface="+mn-cs"/>
              </a:rPr>
              <a:t>Wave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cs typeface="+mn-cs"/>
              </a:rPr>
              <a:t>Hydroelectric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cs typeface="+mn-cs"/>
              </a:rPr>
              <a:t>Nuclear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cs typeface="+mn-cs"/>
              </a:rPr>
              <a:t>Biofuels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cs typeface="+mn-cs"/>
              </a:rPr>
              <a:t>Tidal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>
                <a:cs typeface="+mn-cs"/>
              </a:rPr>
              <a:t>Geothermal</a:t>
            </a:r>
          </a:p>
        </p:txBody>
      </p:sp>
    </p:spTree>
    <p:extLst>
      <p:ext uri="{BB962C8B-B14F-4D97-AF65-F5344CB8AC3E}">
        <p14:creationId xmlns:p14="http://schemas.microsoft.com/office/powerpoint/2010/main" val="2756561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533775"/>
            <a:ext cx="285750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5715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j-cs"/>
              </a:rPr>
              <a:t>Extra Notes…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idx="1"/>
          </p:nvPr>
        </p:nvSpPr>
        <p:spPr>
          <a:xfrm>
            <a:off x="609600" y="11430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Chernobyl, Russia (1986)</a:t>
            </a:r>
          </a:p>
          <a:p>
            <a:pPr lvl="1" eaLnBrk="1" hangingPunct="1">
              <a:defRPr/>
            </a:pPr>
            <a:r>
              <a:rPr lang="en-US" smtClean="0"/>
              <a:t>Nuclear meltdown AND explosion</a:t>
            </a:r>
          </a:p>
          <a:p>
            <a:pPr lvl="1" eaLnBrk="1" hangingPunct="1">
              <a:defRPr/>
            </a:pPr>
            <a:r>
              <a:rPr lang="en-US" smtClean="0"/>
              <a:t>Radioactive materials sent high into the atmosphere</a:t>
            </a:r>
          </a:p>
          <a:p>
            <a:pPr lvl="1" eaLnBrk="1" hangingPunct="1">
              <a:defRPr/>
            </a:pPr>
            <a:r>
              <a:rPr lang="en-US" smtClean="0"/>
              <a:t>336,000 people had to move</a:t>
            </a:r>
          </a:p>
          <a:p>
            <a:pPr lvl="1" eaLnBrk="1" hangingPunct="1">
              <a:defRPr/>
            </a:pPr>
            <a:r>
              <a:rPr lang="en-US" smtClean="0"/>
              <a:t>56 direct deaths</a:t>
            </a:r>
          </a:p>
          <a:p>
            <a:pPr lvl="1" eaLnBrk="1" hangingPunct="1">
              <a:defRPr/>
            </a:pPr>
            <a:r>
              <a:rPr lang="en-US" smtClean="0"/>
              <a:t>Predicted 4,000 extra cancer deaths in exposed people</a:t>
            </a:r>
          </a:p>
          <a:p>
            <a:pPr lvl="1" eaLnBrk="1" hangingPunct="1"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28256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5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5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5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57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5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28600"/>
            <a:ext cx="7543800" cy="41148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defRPr/>
            </a:pPr>
            <a:r>
              <a:rPr lang="en-US" sz="2400" u="sng" smtClean="0"/>
              <a:t>Tidal</a:t>
            </a:r>
            <a:r>
              <a:rPr lang="en-US" sz="2400" smtClean="0"/>
              <a:t> – </a:t>
            </a:r>
            <a:r>
              <a:rPr lang="en-US" sz="2400" b="1" smtClean="0"/>
              <a:t>use of rising and falling tides to turn a turbine </a:t>
            </a:r>
            <a:r>
              <a:rPr lang="en-US" sz="2400" b="1" smtClean="0">
                <a:sym typeface="Wingdings" charset="0"/>
              </a:rPr>
              <a:t></a:t>
            </a:r>
            <a:r>
              <a:rPr lang="en-US" sz="2400" b="1" smtClean="0"/>
              <a:t>turn generator = electricity</a:t>
            </a:r>
            <a:endParaRPr lang="en-US" sz="2400" u="sng" smtClean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000" u="sng" smtClean="0"/>
              <a:t>Advantages</a:t>
            </a:r>
            <a:r>
              <a:rPr lang="en-US" sz="2000" smtClean="0"/>
              <a:t>:</a:t>
            </a:r>
            <a:endParaRPr lang="en-US" sz="2000" b="1" smtClean="0"/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800" b="1" smtClean="0"/>
              <a:t>Renewable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800" b="1" smtClean="0"/>
              <a:t>High energy potential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800" b="1" smtClean="0"/>
              <a:t>No emission</a:t>
            </a:r>
            <a:endParaRPr lang="en-US" sz="1800" u="sng" smtClean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000" u="sng" smtClean="0"/>
              <a:t>Disadvantages</a:t>
            </a:r>
            <a:r>
              <a:rPr lang="en-US" sz="2000" smtClean="0"/>
              <a:t>:</a:t>
            </a:r>
            <a:endParaRPr lang="en-US" sz="2000" b="1" smtClean="0"/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800" b="1" smtClean="0"/>
              <a:t>Limited locations (need large tidal flux between high and low tide)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800" b="1" smtClean="0"/>
              <a:t>Some ecosystem damage (kill fish)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800" b="1" smtClean="0"/>
              <a:t>Only produce energy when tides are moving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800" b="1" smtClean="0"/>
              <a:t>Cost</a:t>
            </a:r>
            <a:endParaRPr lang="en-US" sz="1800" u="sng" smtClean="0"/>
          </a:p>
          <a:p>
            <a:pPr eaLnBrk="1" hangingPunct="1">
              <a:lnSpc>
                <a:spcPct val="90000"/>
              </a:lnSpc>
              <a:defRPr/>
            </a:pPr>
            <a:endParaRPr lang="en-US" sz="2800" smtClean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smtClean="0">
              <a:cs typeface="+mn-cs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860925"/>
            <a:ext cx="30480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48188"/>
            <a:ext cx="3467100" cy="230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059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00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505200"/>
            <a:ext cx="50292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868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8160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454400"/>
            <a:ext cx="5486400" cy="3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939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1"/>
            <a:ext cx="5917953" cy="609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Solar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800"/>
          </a:xfrm>
        </p:spPr>
        <p:txBody>
          <a:bodyPr/>
          <a:lstStyle/>
          <a:p>
            <a:pPr>
              <a:defRPr/>
            </a:pPr>
            <a:r>
              <a:rPr lang="en-US" sz="2000" u="sng" dirty="0" smtClean="0"/>
              <a:t>Solar:</a:t>
            </a:r>
          </a:p>
          <a:p>
            <a:pPr lvl="1">
              <a:defRPr/>
            </a:pPr>
            <a:r>
              <a:rPr lang="en-US" sz="2000" b="1" dirty="0" smtClean="0"/>
              <a:t>Using </a:t>
            </a:r>
            <a:r>
              <a:rPr lang="en-US" sz="2000" b="1" dirty="0"/>
              <a:t>solar / photovoltaic cells </a:t>
            </a:r>
            <a:r>
              <a:rPr lang="en-US" sz="2000" b="1" dirty="0" smtClean="0"/>
              <a:t>to</a:t>
            </a:r>
          </a:p>
          <a:p>
            <a:pPr marL="457200" lvl="1" indent="0">
              <a:buNone/>
              <a:defRPr/>
            </a:pPr>
            <a:r>
              <a:rPr lang="en-US" sz="2000" b="1" dirty="0" smtClean="0"/>
              <a:t> </a:t>
            </a:r>
            <a:r>
              <a:rPr lang="en-US" sz="2000" b="1" dirty="0"/>
              <a:t>convert suns photons into </a:t>
            </a:r>
            <a:r>
              <a:rPr lang="en-US" sz="2000" b="1" dirty="0" smtClean="0"/>
              <a:t>electricity</a:t>
            </a:r>
          </a:p>
          <a:p>
            <a:pPr lvl="1">
              <a:defRPr/>
            </a:pPr>
            <a:r>
              <a:rPr lang="en-US" sz="2000" b="1" dirty="0" smtClean="0"/>
              <a:t>Photons </a:t>
            </a:r>
            <a:r>
              <a:rPr lang="en-US" sz="2000" b="1" dirty="0"/>
              <a:t>excite electrons causing them to flow = </a:t>
            </a:r>
            <a:r>
              <a:rPr lang="en-US" sz="2000" b="1" dirty="0" smtClean="0"/>
              <a:t>electricity</a:t>
            </a:r>
          </a:p>
          <a:p>
            <a:pPr>
              <a:defRPr/>
            </a:pPr>
            <a:r>
              <a:rPr lang="en-US" sz="2000" u="sng" dirty="0" smtClean="0"/>
              <a:t>Advantages</a:t>
            </a:r>
            <a:r>
              <a:rPr lang="en-US" sz="2000" dirty="0" smtClean="0"/>
              <a:t>:	</a:t>
            </a:r>
            <a:endParaRPr lang="en-US" sz="2000" b="1" dirty="0" smtClean="0"/>
          </a:p>
          <a:p>
            <a:pPr lvl="1">
              <a:defRPr/>
            </a:pPr>
            <a:r>
              <a:rPr lang="en-US" sz="2000" b="1" dirty="0" smtClean="0"/>
              <a:t>Renewable</a:t>
            </a:r>
          </a:p>
          <a:p>
            <a:pPr lvl="1">
              <a:defRPr/>
            </a:pPr>
            <a:r>
              <a:rPr lang="en-US" sz="2000" b="1" dirty="0" smtClean="0"/>
              <a:t>No </a:t>
            </a:r>
            <a:r>
              <a:rPr lang="en-US" sz="2000" b="1" dirty="0"/>
              <a:t>emissions produced (no greenhouse gasses</a:t>
            </a:r>
            <a:r>
              <a:rPr lang="en-US" sz="2000" b="1" dirty="0" smtClean="0"/>
              <a:t>)</a:t>
            </a:r>
          </a:p>
          <a:p>
            <a:pPr lvl="1">
              <a:defRPr/>
            </a:pPr>
            <a:r>
              <a:rPr lang="en-US" sz="2000" b="1" dirty="0" smtClean="0"/>
              <a:t>Free </a:t>
            </a:r>
            <a:r>
              <a:rPr lang="en-US" sz="2000" b="1" dirty="0"/>
              <a:t>after you pay for </a:t>
            </a:r>
            <a:r>
              <a:rPr lang="en-US" sz="2000" b="1" dirty="0" smtClean="0"/>
              <a:t>installation</a:t>
            </a:r>
          </a:p>
          <a:p>
            <a:pPr lvl="1">
              <a:defRPr/>
            </a:pPr>
            <a:r>
              <a:rPr lang="en-US" sz="2000" b="1" dirty="0" smtClean="0"/>
              <a:t>Good </a:t>
            </a:r>
            <a:r>
              <a:rPr lang="en-US" sz="2000" b="1" dirty="0"/>
              <a:t>for low energy </a:t>
            </a:r>
            <a:r>
              <a:rPr lang="en-US" sz="2000" b="1" dirty="0" smtClean="0"/>
              <a:t>appliances</a:t>
            </a:r>
            <a:endParaRPr lang="en-US" sz="2000" u="sng" dirty="0" smtClean="0"/>
          </a:p>
          <a:p>
            <a:pPr>
              <a:defRPr/>
            </a:pPr>
            <a:r>
              <a:rPr lang="en-US" sz="2000" u="sng" dirty="0" smtClean="0"/>
              <a:t>Disadvantages</a:t>
            </a:r>
            <a:r>
              <a:rPr lang="en-US" sz="2000" dirty="0" smtClean="0"/>
              <a:t>:</a:t>
            </a:r>
            <a:endParaRPr lang="en-US" sz="2000" b="1" dirty="0" smtClean="0"/>
          </a:p>
          <a:p>
            <a:pPr lvl="1">
              <a:defRPr/>
            </a:pPr>
            <a:r>
              <a:rPr lang="en-US" sz="2000" b="1" dirty="0" smtClean="0"/>
              <a:t>Photovoltaic </a:t>
            </a:r>
            <a:r>
              <a:rPr lang="en-US" sz="2000" b="1" dirty="0"/>
              <a:t>cells are </a:t>
            </a:r>
            <a:r>
              <a:rPr lang="en-US" sz="2000" b="1" dirty="0" smtClean="0"/>
              <a:t>expensive</a:t>
            </a:r>
          </a:p>
          <a:p>
            <a:pPr lvl="1">
              <a:defRPr/>
            </a:pPr>
            <a:r>
              <a:rPr lang="en-US" sz="2000" b="1" dirty="0" smtClean="0"/>
              <a:t>Does </a:t>
            </a:r>
            <a:r>
              <a:rPr lang="en-US" sz="2000" b="1" dirty="0"/>
              <a:t>not produce electricity at night / cloudy </a:t>
            </a:r>
            <a:r>
              <a:rPr lang="en-US" sz="2000" b="1" dirty="0" smtClean="0"/>
              <a:t>days</a:t>
            </a:r>
          </a:p>
          <a:p>
            <a:pPr lvl="1">
              <a:defRPr/>
            </a:pPr>
            <a:r>
              <a:rPr lang="en-US" sz="2000" b="1" dirty="0" smtClean="0"/>
              <a:t>Most </a:t>
            </a:r>
            <a:r>
              <a:rPr lang="en-US" sz="2000" b="1" dirty="0"/>
              <a:t>need a battery to store </a:t>
            </a:r>
            <a:r>
              <a:rPr lang="en-US" sz="2000" b="1" dirty="0" smtClean="0"/>
              <a:t>electricity</a:t>
            </a:r>
          </a:p>
          <a:p>
            <a:pPr lvl="1">
              <a:defRPr/>
            </a:pPr>
            <a:r>
              <a:rPr lang="en-US" sz="2000" b="1" dirty="0" smtClean="0"/>
              <a:t>Take </a:t>
            </a:r>
            <a:r>
              <a:rPr lang="en-US" sz="2000" b="1" dirty="0"/>
              <a:t>up </a:t>
            </a:r>
            <a:r>
              <a:rPr lang="en-US" sz="2000" b="1" dirty="0" smtClean="0"/>
              <a:t>space</a:t>
            </a:r>
          </a:p>
          <a:p>
            <a:pPr lvl="1">
              <a:defRPr/>
            </a:pPr>
            <a:r>
              <a:rPr lang="en-US" sz="2000" b="1" dirty="0" smtClean="0"/>
              <a:t>Not </a:t>
            </a:r>
            <a:r>
              <a:rPr lang="en-US" sz="2000" b="1" dirty="0"/>
              <a:t>all locations are suitable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3124200" cy="208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6208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30480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cs typeface="+mn-cs"/>
              </a:rPr>
              <a:t>Solar Thermal</a:t>
            </a:r>
            <a:r>
              <a:rPr lang="en-US" dirty="0" smtClean="0">
                <a:cs typeface="+mn-cs"/>
              </a:rPr>
              <a:t> </a:t>
            </a:r>
            <a:r>
              <a:rPr lang="en-US" dirty="0" smtClean="0">
                <a:cs typeface="+mn-cs"/>
              </a:rPr>
              <a:t>–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 </a:t>
            </a:r>
            <a:r>
              <a:rPr lang="en-US" dirty="0" smtClean="0">
                <a:cs typeface="+mn-cs"/>
              </a:rPr>
              <a:t>using mirrors to concentrate suns energy on an oil, which gets extremely hot.  </a:t>
            </a:r>
            <a:endParaRPr lang="en-US" dirty="0" smtClean="0">
              <a:cs typeface="+mn-cs"/>
            </a:endParaRP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Then </a:t>
            </a:r>
            <a:r>
              <a:rPr lang="en-US" dirty="0" smtClean="0">
                <a:cs typeface="+mn-cs"/>
              </a:rPr>
              <a:t>used to produce steam, turn turbines and produce electricity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Does not use photovoltaic cells</a:t>
            </a:r>
          </a:p>
        </p:txBody>
      </p:sp>
      <p:pic>
        <p:nvPicPr>
          <p:cNvPr id="1126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454400"/>
            <a:ext cx="5486400" cy="3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6073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152400"/>
            <a:ext cx="6019800" cy="762000"/>
          </a:xfrm>
        </p:spPr>
        <p:txBody>
          <a:bodyPr/>
          <a:lstStyle/>
          <a:p>
            <a:r>
              <a:rPr lang="en-US" dirty="0" smtClean="0"/>
              <a:t>Wind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7543800" cy="6248400"/>
          </a:xfrm>
        </p:spPr>
        <p:txBody>
          <a:bodyPr/>
          <a:lstStyle/>
          <a:p>
            <a:r>
              <a:rPr lang="en-US" sz="2100" u="sng" dirty="0" smtClean="0"/>
              <a:t>Wind</a:t>
            </a:r>
            <a:r>
              <a:rPr lang="en-US" sz="2100" dirty="0" smtClean="0"/>
              <a:t> </a:t>
            </a:r>
            <a:r>
              <a:rPr lang="en-US" sz="2100" dirty="0"/>
              <a:t>– </a:t>
            </a:r>
          </a:p>
          <a:p>
            <a:pPr lvl="1"/>
            <a:r>
              <a:rPr lang="en-US" sz="2100" b="1" dirty="0" smtClean="0"/>
              <a:t>use </a:t>
            </a:r>
            <a:r>
              <a:rPr lang="en-US" sz="2100" b="1" dirty="0"/>
              <a:t>wind to turn a turbine </a:t>
            </a:r>
            <a:r>
              <a:rPr lang="en-US" sz="2100" b="1" dirty="0">
                <a:sym typeface="Wingdings" charset="0"/>
              </a:rPr>
              <a:t></a:t>
            </a:r>
            <a:r>
              <a:rPr lang="en-US" sz="2100" b="1" dirty="0"/>
              <a:t> turns generator </a:t>
            </a:r>
            <a:r>
              <a:rPr lang="en-US" sz="2100" b="1" dirty="0">
                <a:sym typeface="Wingdings" charset="0"/>
              </a:rPr>
              <a:t></a:t>
            </a:r>
            <a:r>
              <a:rPr lang="en-US" sz="2100" b="1" dirty="0"/>
              <a:t> producing </a:t>
            </a:r>
            <a:r>
              <a:rPr lang="en-US" sz="2100" b="1" dirty="0" smtClean="0"/>
              <a:t>electricity</a:t>
            </a:r>
            <a:endParaRPr lang="en-US" sz="2100" dirty="0" smtClean="0"/>
          </a:p>
          <a:p>
            <a:r>
              <a:rPr lang="en-US" sz="2100" dirty="0" smtClean="0"/>
              <a:t>How </a:t>
            </a:r>
            <a:r>
              <a:rPr lang="en-US" sz="2100" dirty="0"/>
              <a:t>is wind created?  </a:t>
            </a:r>
            <a:endParaRPr lang="en-US" sz="2100" dirty="0" smtClean="0"/>
          </a:p>
          <a:p>
            <a:pPr lvl="1"/>
            <a:r>
              <a:rPr lang="en-US" sz="2100" b="1" dirty="0" smtClean="0"/>
              <a:t>Sun </a:t>
            </a:r>
            <a:r>
              <a:rPr lang="en-US" sz="2100" b="1" dirty="0"/>
              <a:t>warmed air rises and colder air flows in behind </a:t>
            </a:r>
            <a:r>
              <a:rPr lang="en-US" sz="2100" b="1" dirty="0" smtClean="0"/>
              <a:t>wind</a:t>
            </a:r>
            <a:endParaRPr lang="en-US" sz="2100" u="sng" dirty="0" smtClean="0"/>
          </a:p>
          <a:p>
            <a:r>
              <a:rPr lang="en-US" sz="2100" u="sng" dirty="0" smtClean="0"/>
              <a:t>Advantages</a:t>
            </a:r>
            <a:r>
              <a:rPr lang="en-US" sz="2100" dirty="0" smtClean="0"/>
              <a:t>:</a:t>
            </a:r>
            <a:endParaRPr lang="en-US" sz="2100" b="1" dirty="0" smtClean="0"/>
          </a:p>
          <a:p>
            <a:pPr lvl="1"/>
            <a:r>
              <a:rPr lang="en-US" sz="2100" b="1" dirty="0" smtClean="0"/>
              <a:t>No </a:t>
            </a:r>
            <a:r>
              <a:rPr lang="en-US" sz="2100" b="1" dirty="0"/>
              <a:t>emission / </a:t>
            </a:r>
            <a:r>
              <a:rPr lang="en-US" sz="2100" b="1" dirty="0" smtClean="0"/>
              <a:t>pollution	</a:t>
            </a:r>
          </a:p>
          <a:p>
            <a:pPr lvl="1"/>
            <a:r>
              <a:rPr lang="en-US" sz="2100" b="1" dirty="0" smtClean="0"/>
              <a:t>Renewable</a:t>
            </a:r>
          </a:p>
          <a:p>
            <a:pPr lvl="1"/>
            <a:r>
              <a:rPr lang="en-US" sz="2100" b="1" dirty="0" smtClean="0"/>
              <a:t>Fairly efficient</a:t>
            </a:r>
          </a:p>
          <a:p>
            <a:pPr lvl="1"/>
            <a:r>
              <a:rPr lang="en-US" sz="2100" b="1" dirty="0" smtClean="0"/>
              <a:t>Free </a:t>
            </a:r>
            <a:r>
              <a:rPr lang="en-US" sz="2100" b="1" dirty="0"/>
              <a:t>after </a:t>
            </a:r>
            <a:r>
              <a:rPr lang="en-US" sz="2100" b="1" dirty="0" smtClean="0"/>
              <a:t>installation</a:t>
            </a:r>
          </a:p>
          <a:p>
            <a:pPr lvl="1"/>
            <a:r>
              <a:rPr lang="en-US" sz="2100" b="1" dirty="0" smtClean="0"/>
              <a:t>Personal use</a:t>
            </a:r>
            <a:endParaRPr lang="en-US" sz="2100" u="sng" dirty="0" smtClean="0"/>
          </a:p>
          <a:p>
            <a:r>
              <a:rPr lang="en-US" sz="2100" u="sng" dirty="0" smtClean="0"/>
              <a:t>Disadvantages</a:t>
            </a:r>
            <a:r>
              <a:rPr lang="en-US" sz="2100" dirty="0" smtClean="0"/>
              <a:t>:</a:t>
            </a:r>
            <a:endParaRPr lang="en-US" sz="2100" b="1" dirty="0" smtClean="0"/>
          </a:p>
          <a:p>
            <a:pPr lvl="1"/>
            <a:r>
              <a:rPr lang="en-US" sz="2100" b="1" dirty="0" smtClean="0"/>
              <a:t>Not </a:t>
            </a:r>
            <a:r>
              <a:rPr lang="en-US" sz="2100" b="1" dirty="0"/>
              <a:t>suitable for all locations (not </a:t>
            </a:r>
            <a:r>
              <a:rPr lang="en-US" sz="2100" b="1" dirty="0" smtClean="0"/>
              <a:t>wind </a:t>
            </a:r>
            <a:r>
              <a:rPr lang="en-US" sz="2100" b="1" dirty="0"/>
              <a:t>enough</a:t>
            </a:r>
            <a:r>
              <a:rPr lang="en-US" sz="2100" b="1" dirty="0" smtClean="0"/>
              <a:t>)</a:t>
            </a:r>
          </a:p>
          <a:p>
            <a:pPr lvl="1"/>
            <a:r>
              <a:rPr lang="en-US" sz="2100" b="1" dirty="0" smtClean="0"/>
              <a:t>Can </a:t>
            </a:r>
            <a:r>
              <a:rPr lang="en-US" sz="2100" b="1" dirty="0"/>
              <a:t>kill migrating birds / </a:t>
            </a:r>
            <a:r>
              <a:rPr lang="en-US" sz="2100" b="1" dirty="0" smtClean="0"/>
              <a:t>bats</a:t>
            </a:r>
          </a:p>
          <a:p>
            <a:pPr lvl="1"/>
            <a:r>
              <a:rPr lang="en-US" sz="2100" b="1" dirty="0" smtClean="0"/>
              <a:t>Noise</a:t>
            </a:r>
            <a:endParaRPr lang="en-US" sz="2100" u="sng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3581400"/>
            <a:ext cx="245745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02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0"/>
            <a:ext cx="47625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/>
          <a:srcRect t="13264" b="13264"/>
          <a:stretch>
            <a:fillRect/>
          </a:stretch>
        </p:blipFill>
        <p:spPr>
          <a:xfrm>
            <a:off x="4687539" y="4327720"/>
            <a:ext cx="4456461" cy="2368355"/>
          </a:xfrm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5503863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175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28600"/>
            <a:ext cx="8686800" cy="6324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 smtClean="0">
                <a:cs typeface="+mn-cs"/>
              </a:rPr>
              <a:t>Biofuels</a:t>
            </a:r>
            <a:r>
              <a:rPr lang="en-US" sz="2400" dirty="0" smtClean="0">
                <a:cs typeface="+mn-cs"/>
              </a:rPr>
              <a:t> </a:t>
            </a:r>
            <a:r>
              <a:rPr lang="en-US" sz="2400" dirty="0" smtClean="0">
                <a:cs typeface="+mn-cs"/>
              </a:rPr>
              <a:t>–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000" b="1" dirty="0" smtClean="0">
                <a:cs typeface="+mn-cs"/>
              </a:rPr>
              <a:t>converting </a:t>
            </a:r>
            <a:r>
              <a:rPr lang="en-US" sz="2000" b="1" dirty="0" smtClean="0">
                <a:cs typeface="+mn-cs"/>
              </a:rPr>
              <a:t>plant matter into fuels as an alternative to gasoline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000" b="1" dirty="0" smtClean="0">
                <a:cs typeface="+mn-cs"/>
              </a:rPr>
              <a:t>Plant such are corn and sugarcane used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 err="1" smtClean="0">
                <a:cs typeface="+mn-cs"/>
              </a:rPr>
              <a:t>Biodiesal</a:t>
            </a:r>
            <a:r>
              <a:rPr lang="en-US" sz="2400" dirty="0" smtClean="0">
                <a:cs typeface="+mn-cs"/>
              </a:rPr>
              <a:t> – </a:t>
            </a:r>
            <a:endParaRPr lang="en-US" sz="2400" dirty="0" smtClean="0">
              <a:cs typeface="+mn-cs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2000" dirty="0" smtClean="0">
                <a:cs typeface="+mn-cs"/>
              </a:rPr>
              <a:t>using </a:t>
            </a:r>
            <a:r>
              <a:rPr lang="en-US" sz="2000" dirty="0" smtClean="0">
                <a:cs typeface="+mn-cs"/>
              </a:rPr>
              <a:t>vegetable oil instead of diesel fuel for diesel engines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 smtClean="0">
                <a:cs typeface="+mn-cs"/>
              </a:rPr>
              <a:t>Ethanol</a:t>
            </a:r>
            <a:r>
              <a:rPr lang="en-US" sz="2400" dirty="0" smtClean="0">
                <a:cs typeface="+mn-cs"/>
              </a:rPr>
              <a:t> – </a:t>
            </a:r>
            <a:endParaRPr lang="en-US" sz="2400" dirty="0" smtClean="0">
              <a:cs typeface="+mn-cs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2000" dirty="0" smtClean="0">
                <a:cs typeface="+mn-cs"/>
              </a:rPr>
              <a:t>alcohol </a:t>
            </a:r>
            <a:r>
              <a:rPr lang="en-US" sz="2000" dirty="0" smtClean="0">
                <a:cs typeface="+mn-cs"/>
              </a:rPr>
              <a:t>produced from sugars of the plant – used as alternative to gasoline.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 smtClean="0">
                <a:cs typeface="+mn-cs"/>
              </a:rPr>
              <a:t>Carbon Neutral</a:t>
            </a:r>
            <a:r>
              <a:rPr lang="en-US" sz="2400" dirty="0" smtClean="0">
                <a:cs typeface="+mn-cs"/>
              </a:rPr>
              <a:t> </a:t>
            </a:r>
            <a:r>
              <a:rPr lang="en-US" sz="2400" dirty="0" smtClean="0">
                <a:cs typeface="+mn-cs"/>
              </a:rPr>
              <a:t>–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000" dirty="0" smtClean="0">
                <a:cs typeface="+mn-cs"/>
              </a:rPr>
              <a:t>turn </a:t>
            </a:r>
            <a:r>
              <a:rPr lang="en-US" sz="2000" dirty="0" smtClean="0">
                <a:cs typeface="+mn-cs"/>
              </a:rPr>
              <a:t>plants into biofuels – burning release CO2.  Grow more plants, which take in CO2. (problem – farm machinery, fertilizers, pesticides all use fossil fuels making it not neutral)</a:t>
            </a:r>
            <a:endParaRPr lang="en-US" sz="2000" u="sng" dirty="0" smtClean="0"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u="sng" dirty="0" smtClean="0"/>
              <a:t>Advantages</a:t>
            </a:r>
            <a:r>
              <a:rPr lang="en-US" sz="2000" dirty="0" smtClean="0"/>
              <a:t>:</a:t>
            </a:r>
          </a:p>
          <a:p>
            <a:pPr lvl="1">
              <a:lnSpc>
                <a:spcPct val="80000"/>
              </a:lnSpc>
              <a:defRPr/>
            </a:pPr>
            <a:r>
              <a:rPr lang="en-US" b="1" dirty="0" smtClean="0"/>
              <a:t>Renewable</a:t>
            </a:r>
            <a:endParaRPr lang="en-US" b="1" dirty="0"/>
          </a:p>
          <a:p>
            <a:pPr lvl="1">
              <a:lnSpc>
                <a:spcPct val="80000"/>
              </a:lnSpc>
              <a:defRPr/>
            </a:pPr>
            <a:r>
              <a:rPr lang="en-US" b="1" dirty="0" smtClean="0"/>
              <a:t>Neutral Emissions</a:t>
            </a:r>
          </a:p>
          <a:p>
            <a:pPr lvl="1">
              <a:lnSpc>
                <a:spcPct val="80000"/>
              </a:lnSpc>
              <a:defRPr/>
            </a:pPr>
            <a:r>
              <a:rPr lang="en-US" b="1" dirty="0" smtClean="0"/>
              <a:t>Reduce </a:t>
            </a:r>
            <a:r>
              <a:rPr lang="en-US" b="1" dirty="0" smtClean="0"/>
              <a:t>dependency on foreign countries </a:t>
            </a:r>
            <a:r>
              <a:rPr lang="en-US" b="1" dirty="0" smtClean="0"/>
              <a:t>for</a:t>
            </a:r>
            <a:br>
              <a:rPr lang="en-US" b="1" dirty="0" smtClean="0"/>
            </a:br>
            <a:r>
              <a:rPr lang="en-US" b="1" dirty="0" smtClean="0"/>
              <a:t>oil</a:t>
            </a:r>
            <a:endParaRPr lang="en-US" u="sng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u="sng" dirty="0" smtClean="0"/>
              <a:t>Disadvantages</a:t>
            </a:r>
            <a:r>
              <a:rPr lang="en-US" sz="2000" dirty="0" smtClean="0"/>
              <a:t>:</a:t>
            </a:r>
            <a:endParaRPr lang="en-US" sz="2000" b="1" dirty="0"/>
          </a:p>
          <a:p>
            <a:pPr lvl="1">
              <a:lnSpc>
                <a:spcPct val="80000"/>
              </a:lnSpc>
              <a:defRPr/>
            </a:pPr>
            <a:r>
              <a:rPr lang="en-US" b="1" dirty="0" smtClean="0"/>
              <a:t>Land limitations</a:t>
            </a:r>
          </a:p>
          <a:p>
            <a:pPr lvl="1">
              <a:lnSpc>
                <a:spcPct val="80000"/>
              </a:lnSpc>
              <a:defRPr/>
            </a:pPr>
            <a:r>
              <a:rPr lang="en-US" b="1" dirty="0" smtClean="0"/>
              <a:t>Cause </a:t>
            </a:r>
            <a:r>
              <a:rPr lang="en-US" b="1" dirty="0" smtClean="0"/>
              <a:t>food prices to rise (use corn for </a:t>
            </a:r>
            <a:r>
              <a:rPr lang="en-US" b="1" dirty="0" smtClean="0"/>
              <a:t>fuel </a:t>
            </a:r>
            <a:br>
              <a:rPr lang="en-US" b="1" dirty="0" smtClean="0"/>
            </a:br>
            <a:r>
              <a:rPr lang="en-US" b="1" dirty="0"/>
              <a:t>i</a:t>
            </a:r>
            <a:r>
              <a:rPr lang="en-US" b="1" dirty="0" smtClean="0"/>
              <a:t>nstead </a:t>
            </a:r>
            <a:r>
              <a:rPr lang="en-US" b="1" dirty="0" smtClean="0"/>
              <a:t>of food additive</a:t>
            </a:r>
            <a:r>
              <a:rPr lang="en-US" b="1" dirty="0" smtClean="0"/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b="1" dirty="0" smtClean="0"/>
              <a:t>Still </a:t>
            </a:r>
            <a:r>
              <a:rPr lang="en-US" b="1" dirty="0" smtClean="0"/>
              <a:t>produces emissions</a:t>
            </a:r>
            <a:endParaRPr lang="en-US" u="sng" dirty="0" smtClean="0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3" y="4191000"/>
            <a:ext cx="2300287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0033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2560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2560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j-cs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43400" cy="385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296386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0"/>
            <a:ext cx="3886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869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304800"/>
            <a:ext cx="7543800" cy="6172200"/>
          </a:xfrm>
        </p:spPr>
        <p:txBody>
          <a:bodyPr/>
          <a:lstStyle/>
          <a:p>
            <a:pPr eaLnBrk="1" hangingPunct="1">
              <a:defRPr/>
            </a:pPr>
            <a:r>
              <a:rPr lang="en-US" u="sng" smtClean="0">
                <a:cs typeface="+mn-cs"/>
              </a:rPr>
              <a:t>Hydroelectric</a:t>
            </a:r>
            <a:r>
              <a:rPr lang="en-US" smtClean="0">
                <a:cs typeface="+mn-cs"/>
              </a:rPr>
              <a:t> – </a:t>
            </a:r>
            <a:r>
              <a:rPr lang="en-US" b="1" smtClean="0">
                <a:cs typeface="+mn-cs"/>
              </a:rPr>
              <a:t>using falling water to turn turbines </a:t>
            </a:r>
            <a:r>
              <a:rPr lang="en-US" b="1" smtClean="0">
                <a:cs typeface="+mn-cs"/>
                <a:sym typeface="Wingdings" charset="0"/>
              </a:rPr>
              <a:t></a:t>
            </a:r>
            <a:r>
              <a:rPr lang="en-US" b="1" smtClean="0">
                <a:cs typeface="+mn-cs"/>
              </a:rPr>
              <a:t> turn generator = electricity</a:t>
            </a:r>
            <a:endParaRPr lang="en-US" u="sng" smtClean="0">
              <a:cs typeface="+mn-cs"/>
            </a:endParaRPr>
          </a:p>
          <a:p>
            <a:pPr lvl="2" eaLnBrk="1" hangingPunct="1">
              <a:defRPr/>
            </a:pPr>
            <a:r>
              <a:rPr lang="en-US" u="sng" smtClean="0"/>
              <a:t>Advantages</a:t>
            </a:r>
            <a:r>
              <a:rPr lang="en-US" smtClean="0"/>
              <a:t>:</a:t>
            </a:r>
            <a:endParaRPr lang="en-US" b="1" smtClean="0"/>
          </a:p>
          <a:p>
            <a:pPr lvl="3" eaLnBrk="1" hangingPunct="1">
              <a:defRPr/>
            </a:pPr>
            <a:r>
              <a:rPr lang="en-US" b="1" smtClean="0"/>
              <a:t>No emissions / pollution</a:t>
            </a:r>
          </a:p>
          <a:p>
            <a:pPr lvl="3" eaLnBrk="1" hangingPunct="1">
              <a:defRPr/>
            </a:pPr>
            <a:r>
              <a:rPr lang="en-US" b="1" smtClean="0"/>
              <a:t>Renewable</a:t>
            </a:r>
          </a:p>
          <a:p>
            <a:pPr lvl="3" eaLnBrk="1" hangingPunct="1">
              <a:defRPr/>
            </a:pPr>
            <a:r>
              <a:rPr lang="en-US" b="1" smtClean="0"/>
              <a:t>Efficient / very easy to control how much electricity is produced</a:t>
            </a:r>
          </a:p>
          <a:p>
            <a:pPr lvl="3" eaLnBrk="1" hangingPunct="1">
              <a:defRPr/>
            </a:pPr>
            <a:r>
              <a:rPr lang="en-US" b="1" smtClean="0"/>
              <a:t>Flood control</a:t>
            </a:r>
            <a:endParaRPr lang="en-US" u="sng" smtClean="0"/>
          </a:p>
          <a:p>
            <a:pPr lvl="2" eaLnBrk="1" hangingPunct="1">
              <a:defRPr/>
            </a:pPr>
            <a:r>
              <a:rPr lang="en-US" u="sng" smtClean="0"/>
              <a:t>Disadvantages</a:t>
            </a:r>
            <a:r>
              <a:rPr lang="en-US" smtClean="0"/>
              <a:t>:</a:t>
            </a:r>
            <a:endParaRPr lang="en-US" b="1" smtClean="0"/>
          </a:p>
          <a:p>
            <a:pPr lvl="3" eaLnBrk="1" hangingPunct="1">
              <a:defRPr/>
            </a:pPr>
            <a:r>
              <a:rPr lang="en-US" b="1" smtClean="0"/>
              <a:t>Very expensive</a:t>
            </a:r>
          </a:p>
          <a:p>
            <a:pPr lvl="3" eaLnBrk="1" hangingPunct="1">
              <a:defRPr/>
            </a:pPr>
            <a:r>
              <a:rPr lang="en-US" b="1" smtClean="0"/>
              <a:t>Dam floods huge area</a:t>
            </a:r>
          </a:p>
          <a:p>
            <a:pPr lvl="3" eaLnBrk="1" hangingPunct="1">
              <a:defRPr/>
            </a:pPr>
            <a:r>
              <a:rPr lang="en-US" b="1" smtClean="0"/>
              <a:t>Limited locations</a:t>
            </a:r>
          </a:p>
          <a:p>
            <a:pPr lvl="3" eaLnBrk="1" hangingPunct="1">
              <a:defRPr/>
            </a:pPr>
            <a:r>
              <a:rPr lang="en-US" b="1" smtClean="0"/>
              <a:t>Damage ecosystems / organisms (ex. Migrating salmon)</a:t>
            </a:r>
            <a:endParaRPr lang="en-US" u="sng" smtClean="0"/>
          </a:p>
          <a:p>
            <a:pPr eaLnBrk="1" hangingPunct="1">
              <a:defRPr/>
            </a:pPr>
            <a:endParaRPr lang="en-US" smtClean="0">
              <a:cs typeface="+mn-cs"/>
            </a:endParaRPr>
          </a:p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086" y="4410560"/>
            <a:ext cx="3519914" cy="244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063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7</TotalTime>
  <Words>596</Words>
  <Application>Microsoft Macintosh PowerPoint</Application>
  <PresentationFormat>On-screen Show (4:3)</PresentationFormat>
  <Paragraphs>144</Paragraphs>
  <Slides>23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Apothecary</vt:lpstr>
      <vt:lpstr>Alternative Energy Resources</vt:lpstr>
      <vt:lpstr>Alternative Energy Sources</vt:lpstr>
      <vt:lpstr>Solar Energy</vt:lpstr>
      <vt:lpstr>PowerPoint Presentation</vt:lpstr>
      <vt:lpstr>Wind Energy</vt:lpstr>
      <vt:lpstr>PowerPoint Presentation</vt:lpstr>
      <vt:lpstr>PowerPoint Presentation</vt:lpstr>
      <vt:lpstr>PowerPoint Presentation</vt:lpstr>
      <vt:lpstr>PowerPoint Presentation</vt:lpstr>
      <vt:lpstr>Hydroelectric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Extra Notes…</vt:lpstr>
      <vt:lpstr>Extra Notes…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Energy Resources</dc:title>
  <dc:creator>dhakim</dc:creator>
  <cp:lastModifiedBy>dhakim</cp:lastModifiedBy>
  <cp:revision>1</cp:revision>
  <dcterms:created xsi:type="dcterms:W3CDTF">2012-10-23T12:30:27Z</dcterms:created>
  <dcterms:modified xsi:type="dcterms:W3CDTF">2012-10-23T12:37:37Z</dcterms:modified>
</cp:coreProperties>
</file>